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sldIdLst>
    <p:sldId id="256" r:id="rId2"/>
    <p:sldId id="257" r:id="rId3"/>
    <p:sldId id="259" r:id="rId4"/>
    <p:sldId id="278" r:id="rId5"/>
    <p:sldId id="279" r:id="rId6"/>
    <p:sldId id="260" r:id="rId7"/>
    <p:sldId id="261" r:id="rId8"/>
    <p:sldId id="280" r:id="rId9"/>
    <p:sldId id="293" r:id="rId10"/>
    <p:sldId id="269" r:id="rId11"/>
    <p:sldId id="282" r:id="rId12"/>
    <p:sldId id="263" r:id="rId13"/>
    <p:sldId id="264" r:id="rId14"/>
    <p:sldId id="283" r:id="rId15"/>
    <p:sldId id="292" r:id="rId16"/>
    <p:sldId id="267" r:id="rId17"/>
    <p:sldId id="265" r:id="rId18"/>
    <p:sldId id="266" r:id="rId19"/>
    <p:sldId id="298" r:id="rId20"/>
    <p:sldId id="284" r:id="rId21"/>
    <p:sldId id="294" r:id="rId22"/>
    <p:sldId id="268" r:id="rId23"/>
    <p:sldId id="262" r:id="rId24"/>
    <p:sldId id="285" r:id="rId25"/>
    <p:sldId id="295" r:id="rId26"/>
    <p:sldId id="270" r:id="rId27"/>
    <p:sldId id="286" r:id="rId28"/>
    <p:sldId id="296" r:id="rId29"/>
    <p:sldId id="291" r:id="rId30"/>
    <p:sldId id="272" r:id="rId31"/>
    <p:sldId id="287" r:id="rId32"/>
    <p:sldId id="299" r:id="rId33"/>
    <p:sldId id="288" r:id="rId34"/>
    <p:sldId id="273" r:id="rId35"/>
    <p:sldId id="274" r:id="rId36"/>
    <p:sldId id="300" r:id="rId37"/>
    <p:sldId id="276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DE00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16" autoAdjust="0"/>
    <p:restoredTop sz="94619" autoAdjust="0"/>
  </p:normalViewPr>
  <p:slideViewPr>
    <p:cSldViewPr>
      <p:cViewPr>
        <p:scale>
          <a:sx n="90" d="100"/>
          <a:sy n="90" d="100"/>
        </p:scale>
        <p:origin x="-154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FEC6B61-3FD1-4D19-9867-4F18946BC860}" type="datetimeFigureOut">
              <a:rPr lang="en-US"/>
              <a:pPr>
                <a:defRPr/>
              </a:pPr>
              <a:t>9/14/2012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0EE757C-BE77-4984-B80F-56659BEA06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729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DDCDD0-C015-4028-B9DE-FCEC610A7AAE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4C15D4-87AB-439F-B4C0-4C19D469C8AE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58CB34-D8E3-4BB6-94E6-AA79A04301ED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3191D3-7E7E-4309-AAA3-1FD47552CF49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98328A-EC7F-44AF-87B6-FFA7293BB340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4BBCE3-3383-42B5-A900-58D4390976D3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BC1360-454C-42BC-B377-AC725CCDD1FD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68F6A5-0448-4C40-B9EC-0EB60A53CF7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E885E4-739D-4728-8C77-4C5971DAF188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989FA8-4491-45FA-A69B-435018A91D69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700ADF-D758-4017-9F76-26C64F881FFB}" type="slidenum">
              <a:rPr lang="en-US" smtClean="0"/>
              <a:pPr/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04C075-0317-499D-9421-E44A683D5303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D8E6B0-DF22-4CAB-9F8D-7A35B74CC2BD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09424C-11A0-4EF1-9611-FAF268F44693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20D58B-7451-43DB-9466-6DC1A004A997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F32789-B657-4296-92EC-BCDCA2E54DF9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215097-B3B5-47F8-8805-A88A28FFE081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B3B01B-4720-4BD6-86DF-09B9D9C232BF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093213-4142-4383-818B-2475D067CF10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6F7445-5232-476E-B683-CDEA14851F33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3C8200-52D7-48E5-BEFC-BD1F1D142236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2EE13B-8314-48F2-BAE8-FD2F1B8DEA84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1A39C2-ED23-4F59-A659-7B6B59019C7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1A82FE-7493-4BB0-B721-608BCE7E6DA3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2F4DDD-1533-44AF-AA17-0534D673D08B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2F4DDD-1533-44AF-AA17-0534D673D08B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F6776A-E7FD-41C4-835F-59F5564686FD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DF6B17-6AEF-40B7-B52B-6565BD058DF3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3E1E16-F425-46EF-B132-BC4C62F28C6F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700ADF-D758-4017-9F76-26C64F881FFB}" type="slidenum">
              <a:rPr lang="en-US" smtClean="0"/>
              <a:pPr/>
              <a:t>36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3C6B9D-94F9-4609-9CBE-74D2C1D2A86A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FCB443-3E72-4BC4-8181-502F7176DD2E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2ECD9C-0943-45AD-A0AA-95F3FCC7DBE7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35854B-11C9-4AE6-BDD2-382D3AC17C46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42894C-752A-40C9-88D1-A1C1FEDEDC7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955D47-DD1D-4B37-B592-B51E519F6299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0A856A-7E70-4916-8F46-E81012E814E2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6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2803"/>
            <a:ext cx="10382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38225" y="2902803"/>
            <a:ext cx="8105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Getting</a:t>
            </a:r>
            <a:r>
              <a:rPr lang="en-US" sz="2400" b="1" baseline="0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Started with Adobe Dreamweaver CS6</a:t>
            </a:r>
            <a:endParaRPr lang="en-US" sz="2400" b="1" dirty="0">
              <a:solidFill>
                <a:srgbClr val="0033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B9FC9-45E0-4960-B950-1425B767BB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Adobe Dreamweaver CS4 - Illustrated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D52F4-3316-4CC1-AD83-9F89EF189F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Adobe Dreamweaver CS4 - Illustrated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72D5B-BE55-48DC-97BB-543FBAB153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Adobe Dreamweaver CS4 - Illustrated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Arial" pitchFamily="34" charset="0"/>
              <a:buChar char="–"/>
              <a:defRPr/>
            </a:lvl2pPr>
            <a:lvl4pPr>
              <a:buFont typeface="Arial" pitchFamily="34" charset="0"/>
              <a:buChar char="–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14680-9442-47A7-8C30-164B118C16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>
                <a:solidFill>
                  <a:srgbClr val="FF0000"/>
                </a:solidFill>
              </a:defRPr>
            </a:lvl1pPr>
            <a:lvl2pPr>
              <a:buClr>
                <a:srgbClr val="C00000"/>
              </a:buClr>
              <a:defRPr>
                <a:solidFill>
                  <a:srgbClr val="FF0000"/>
                </a:solidFill>
              </a:defRPr>
            </a:lvl2pPr>
            <a:lvl3pPr>
              <a:buClr>
                <a:srgbClr val="C00000"/>
              </a:buClr>
              <a:defRPr>
                <a:solidFill>
                  <a:srgbClr val="FF0000"/>
                </a:solidFill>
              </a:defRPr>
            </a:lvl3pPr>
            <a:lvl4pPr>
              <a:buClr>
                <a:srgbClr val="C00000"/>
              </a:buClr>
              <a:defRPr>
                <a:solidFill>
                  <a:srgbClr val="FF0000"/>
                </a:solidFill>
              </a:defRPr>
            </a:lvl4pPr>
            <a:lvl5pPr>
              <a:buClr>
                <a:srgbClr val="C00000"/>
              </a:buCl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A27EB-3DA3-48B2-AD1F-476E52C254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Adobe Dreamweaver CS4 - Illustrated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7639-F6EA-4C81-AD62-D30E10132F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Adobe Dreamweaver CS4 - Illustrated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BA9A7-F846-4CF0-86A7-1BEE17D7F8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Adobe Dreamweaver CS4 - Illustrated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851CC-B083-475D-A203-F8B30CE50A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Adobe Dreamweaver CS4 - Illustrated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D0081-3AC6-4099-BA40-D97AB93D98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Adobe Dreamweaver CS4 - Illustrated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6BCA8-E9BD-4837-8129-489F07C651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Adobe Dreamweaver CS4 - Illustrated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BF17-8EA9-4FD0-A2D0-28B491AFE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Adobe Dreamweaver CS4 - Illustrated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5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0"/>
            <a:ext cx="8153400" cy="685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066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29F4293-95A3-477E-9590-042D1020D5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56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2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8382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Viewing the Dreamweaver Workspace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7-31 at 4.31.4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600200"/>
            <a:ext cx="7340600" cy="4593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Viewing the Dreamweaver Workspace</a:t>
            </a:r>
            <a:endParaRPr lang="en-US" sz="3200" dirty="0"/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7-31 at 4.32.2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26" y="1600200"/>
            <a:ext cx="8019174" cy="437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16"/>
            <a:ext cx="8153400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Working with Views and Panels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8153400" cy="5105400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dirty="0" smtClean="0">
                <a:effectLst/>
              </a:rPr>
              <a:t>Click the </a:t>
            </a:r>
            <a:r>
              <a:rPr lang="en-US" b="1" dirty="0" smtClean="0">
                <a:effectLst/>
              </a:rPr>
              <a:t>Show Code view button</a:t>
            </a:r>
            <a:r>
              <a:rPr lang="en-US" dirty="0" smtClean="0">
                <a:effectLst/>
              </a:rPr>
              <a:t> on the Document toolbar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dirty="0" smtClean="0">
                <a:effectLst/>
              </a:rPr>
              <a:t>Click the </a:t>
            </a:r>
            <a:r>
              <a:rPr lang="en-US" b="1" dirty="0" smtClean="0">
                <a:effectLst/>
              </a:rPr>
              <a:t>Show Code and Design views button</a:t>
            </a:r>
            <a:r>
              <a:rPr lang="en-US" dirty="0" smtClean="0">
                <a:effectLst/>
              </a:rPr>
              <a:t> on the Document toolbar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dirty="0" smtClean="0">
                <a:effectLst/>
              </a:rPr>
              <a:t>Click the </a:t>
            </a:r>
            <a:r>
              <a:rPr lang="en-US" b="1" dirty="0" smtClean="0">
                <a:effectLst/>
              </a:rPr>
              <a:t>Show Design view button</a:t>
            </a:r>
            <a:r>
              <a:rPr lang="en-US" dirty="0" smtClean="0">
                <a:effectLst/>
              </a:rPr>
              <a:t> on the Document toolbar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dirty="0" smtClean="0">
                <a:effectLst/>
              </a:rPr>
              <a:t>Double-click the </a:t>
            </a:r>
            <a:r>
              <a:rPr lang="en-US" b="1" dirty="0" smtClean="0">
                <a:effectLst/>
              </a:rPr>
              <a:t>CSS Styles panel tab </a:t>
            </a:r>
            <a:r>
              <a:rPr lang="en-US" dirty="0" smtClean="0">
                <a:effectLst/>
              </a:rPr>
              <a:t>(if necessary) to expand the panel </a:t>
            </a:r>
            <a:r>
              <a:rPr lang="en-US" dirty="0" smtClean="0">
                <a:effectLst/>
              </a:rPr>
              <a:t>group</a:t>
            </a:r>
          </a:p>
          <a:p>
            <a:pPr marL="514350" indent="-514350" eaLnBrk="1" hangingPunct="1">
              <a:defRPr/>
            </a:pPr>
            <a:endParaRPr lang="en-US" dirty="0" smtClean="0"/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438" y="0"/>
            <a:ext cx="8183562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Working with Views and Panels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863" y="1606550"/>
            <a:ext cx="7399337" cy="4718050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Tx/>
              <a:buAutoNum type="arabicPeriod" startAt="5"/>
              <a:defRPr/>
            </a:pPr>
            <a:r>
              <a:rPr lang="en-US" dirty="0" smtClean="0">
                <a:effectLst/>
              </a:rPr>
              <a:t>Click the </a:t>
            </a:r>
            <a:r>
              <a:rPr lang="en-US" b="1" dirty="0" smtClean="0">
                <a:effectLst/>
              </a:rPr>
              <a:t>AP Elements panel tab</a:t>
            </a:r>
            <a:r>
              <a:rPr lang="en-US" dirty="0" smtClean="0">
                <a:effectLst/>
              </a:rPr>
              <a:t>  on the CSS Styles panel group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 startAt="5"/>
              <a:defRPr/>
            </a:pPr>
            <a:r>
              <a:rPr lang="en-US" dirty="0" smtClean="0">
                <a:effectLst/>
              </a:rPr>
              <a:t>Click the </a:t>
            </a:r>
            <a:r>
              <a:rPr lang="en-US" b="1" dirty="0" smtClean="0">
                <a:effectLst/>
              </a:rPr>
              <a:t>CSS Styles panel tab </a:t>
            </a:r>
            <a:r>
              <a:rPr lang="en-US" dirty="0" smtClean="0">
                <a:effectLst/>
              </a:rPr>
              <a:t>to display it, then double-click it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 startAt="5"/>
              <a:defRPr/>
            </a:pPr>
            <a:r>
              <a:rPr lang="en-US" dirty="0" smtClean="0">
                <a:effectLst/>
              </a:rPr>
              <a:t>Click</a:t>
            </a:r>
            <a:r>
              <a:rPr lang="en-US" b="1" dirty="0" smtClean="0">
                <a:effectLst/>
              </a:rPr>
              <a:t> File </a:t>
            </a:r>
            <a:r>
              <a:rPr lang="en-US" dirty="0" smtClean="0">
                <a:effectLst/>
              </a:rPr>
              <a:t>on the Menu bar, click </a:t>
            </a:r>
            <a:r>
              <a:rPr lang="en-US" b="1" dirty="0" smtClean="0">
                <a:effectLst/>
              </a:rPr>
              <a:t>Close</a:t>
            </a:r>
            <a:r>
              <a:rPr lang="en-US" dirty="0" smtClean="0">
                <a:effectLst/>
              </a:rPr>
              <a:t> to close the document, then click </a:t>
            </a:r>
            <a:r>
              <a:rPr lang="en-US" b="1" dirty="0" smtClean="0">
                <a:effectLst/>
              </a:rPr>
              <a:t>No</a:t>
            </a:r>
            <a:r>
              <a:rPr lang="en-US" dirty="0" smtClean="0">
                <a:effectLst/>
              </a:rPr>
              <a:t> if necessary when asked about saving the untitled page</a:t>
            </a:r>
          </a:p>
          <a:p>
            <a:pPr marL="514350" indent="-514350" eaLnBrk="1" hangingPunct="1">
              <a:defRPr/>
            </a:pPr>
            <a:endParaRPr lang="en-US" dirty="0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Working with Views and Panels</a:t>
            </a:r>
            <a:endParaRPr lang="en-US" dirty="0"/>
          </a:p>
        </p:txBody>
      </p:sp>
      <p:pic>
        <p:nvPicPr>
          <p:cNvPr id="6" name="Picture 5" descr="Screen shot 2012-07-31 at 4.34.1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600200"/>
            <a:ext cx="8001000" cy="4554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0438" y="0"/>
            <a:ext cx="8183562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Working with Views and Panels</a:t>
            </a:r>
            <a:endParaRPr lang="en-US" dirty="0"/>
          </a:p>
        </p:txBody>
      </p:sp>
      <p:pic>
        <p:nvPicPr>
          <p:cNvPr id="5" name="Picture 4" descr="Screen shot 2012-07-31 at 4.34.5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200" y="1600200"/>
            <a:ext cx="6375400" cy="4484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Clues to Use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521575" cy="48006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  <a:effectLst/>
              </a:rPr>
              <a:t>Using panel groups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rgbClr val="C00000"/>
                </a:solidFill>
                <a:effectLst/>
              </a:rPr>
              <a:t>Five panel groups open when you first start Dreamweaver:</a:t>
            </a:r>
          </a:p>
          <a:p>
            <a:pPr lvl="2" eaLnBrk="1" hangingPunct="1">
              <a:defRPr/>
            </a:pPr>
            <a:r>
              <a:rPr lang="en-US" sz="2000" dirty="0" smtClean="0">
                <a:solidFill>
                  <a:srgbClr val="C00000"/>
                </a:solidFill>
                <a:effectLst/>
              </a:rPr>
              <a:t>Adobe </a:t>
            </a:r>
            <a:r>
              <a:rPr lang="en-US" sz="2000" dirty="0" err="1" smtClean="0">
                <a:solidFill>
                  <a:srgbClr val="C00000"/>
                </a:solidFill>
                <a:effectLst/>
              </a:rPr>
              <a:t>BrowserLab</a:t>
            </a:r>
            <a:r>
              <a:rPr lang="en-US" sz="2000" dirty="0" smtClean="0">
                <a:solidFill>
                  <a:srgbClr val="C00000"/>
                </a:solidFill>
                <a:effectLst/>
              </a:rPr>
              <a:t> panel</a:t>
            </a:r>
          </a:p>
          <a:p>
            <a:pPr lvl="2" eaLnBrk="1" hangingPunct="1">
              <a:defRPr/>
            </a:pPr>
            <a:r>
              <a:rPr lang="en-US" sz="2000" dirty="0" smtClean="0">
                <a:solidFill>
                  <a:srgbClr val="C00000"/>
                </a:solidFill>
                <a:effectLst/>
              </a:rPr>
              <a:t>Insert panel</a:t>
            </a:r>
          </a:p>
          <a:p>
            <a:pPr lvl="2" eaLnBrk="1" hangingPunct="1">
              <a:defRPr/>
            </a:pPr>
            <a:r>
              <a:rPr lang="en-US" sz="2000" dirty="0" smtClean="0">
                <a:solidFill>
                  <a:srgbClr val="C00000"/>
                </a:solidFill>
                <a:effectLst/>
              </a:rPr>
              <a:t>CSS Styles panel group</a:t>
            </a:r>
          </a:p>
          <a:p>
            <a:pPr lvl="2" eaLnBrk="1" hangingPunct="1">
              <a:defRPr/>
            </a:pPr>
            <a:r>
              <a:rPr lang="en-US" sz="2000" dirty="0" smtClean="0">
                <a:solidFill>
                  <a:srgbClr val="C00000"/>
                </a:solidFill>
                <a:effectLst/>
              </a:rPr>
              <a:t>Business Catalyst panel</a:t>
            </a:r>
          </a:p>
          <a:p>
            <a:pPr lvl="2" eaLnBrk="1" hangingPunct="1">
              <a:defRPr/>
            </a:pPr>
            <a:r>
              <a:rPr lang="en-US" sz="2000" dirty="0" smtClean="0">
                <a:solidFill>
                  <a:srgbClr val="C00000"/>
                </a:solidFill>
                <a:effectLst/>
              </a:rPr>
              <a:t>Files panel group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rgbClr val="C00000"/>
                </a:solidFill>
                <a:effectLst/>
              </a:rPr>
              <a:t>Retain arrangement from one session to the next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rgbClr val="C00000"/>
                </a:solidFill>
                <a:effectLst/>
              </a:rPr>
              <a:t>The </a:t>
            </a:r>
            <a:r>
              <a:rPr lang="en-US" sz="2400" b="1" dirty="0" smtClean="0">
                <a:solidFill>
                  <a:srgbClr val="C00000"/>
                </a:solidFill>
                <a:effectLst/>
              </a:rPr>
              <a:t>panel group title bar</a:t>
            </a:r>
            <a:r>
              <a:rPr lang="en-US" sz="2400" dirty="0" smtClean="0">
                <a:solidFill>
                  <a:srgbClr val="C00000"/>
                </a:solidFill>
                <a:effectLst/>
              </a:rPr>
              <a:t> is the dark gray bar at the top of each panel group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Opening a Web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876800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dirty="0" smtClean="0">
                <a:effectLst/>
              </a:rPr>
              <a:t>Click </a:t>
            </a:r>
            <a:r>
              <a:rPr lang="en-US" b="1" dirty="0" smtClean="0">
                <a:effectLst/>
              </a:rPr>
              <a:t>File</a:t>
            </a:r>
            <a:r>
              <a:rPr lang="en-US" dirty="0" smtClean="0">
                <a:effectLst/>
              </a:rPr>
              <a:t> on the Menu bar, then click </a:t>
            </a:r>
            <a:r>
              <a:rPr lang="en-US" b="1" dirty="0" smtClean="0">
                <a:effectLst/>
              </a:rPr>
              <a:t>Open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dirty="0" smtClean="0">
                <a:effectLst/>
              </a:rPr>
              <a:t>Click the </a:t>
            </a:r>
            <a:r>
              <a:rPr lang="en-US" b="1" dirty="0" smtClean="0">
                <a:effectLst/>
              </a:rPr>
              <a:t>Look in list arrow</a:t>
            </a:r>
            <a:r>
              <a:rPr lang="en-US" dirty="0" smtClean="0">
                <a:effectLst/>
              </a:rPr>
              <a:t> (Win) or click the </a:t>
            </a:r>
            <a:r>
              <a:rPr lang="en-US" b="1" dirty="0" smtClean="0">
                <a:effectLst/>
              </a:rPr>
              <a:t>Current file location list arrow</a:t>
            </a:r>
            <a:r>
              <a:rPr lang="en-US" dirty="0" smtClean="0">
                <a:effectLst/>
              </a:rPr>
              <a:t> (Mac), navigate to the drive and folder where your Data Files are stored, then double-click (Win) or click (Mac) the </a:t>
            </a:r>
            <a:r>
              <a:rPr lang="en-US" b="1" dirty="0" smtClean="0">
                <a:effectLst/>
              </a:rPr>
              <a:t>unit_a folder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dirty="0" smtClean="0">
                <a:effectLst/>
              </a:rPr>
              <a:t>Click </a:t>
            </a:r>
            <a:r>
              <a:rPr lang="en-US" b="1" dirty="0" smtClean="0">
                <a:effectLst/>
              </a:rPr>
              <a:t>dwa_1.html</a:t>
            </a:r>
            <a:r>
              <a:rPr lang="en-US" dirty="0" smtClean="0">
                <a:effectLst/>
              </a:rPr>
              <a:t>, then click </a:t>
            </a:r>
            <a:r>
              <a:rPr lang="en-US" b="1" dirty="0" smtClean="0">
                <a:effectLst/>
              </a:rPr>
              <a:t>Open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endParaRPr lang="en-US" b="1" dirty="0" smtClean="0"/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Opening a web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20000" cy="5105400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Tx/>
              <a:buAutoNum type="arabicPeriod" startAt="4"/>
              <a:defRPr/>
            </a:pPr>
            <a:r>
              <a:rPr lang="en-US" dirty="0" smtClean="0">
                <a:effectLst/>
              </a:rPr>
              <a:t>If necessary, click the </a:t>
            </a:r>
            <a:r>
              <a:rPr lang="en-US" b="1" dirty="0" smtClean="0">
                <a:effectLst/>
              </a:rPr>
              <a:t>Maximize button</a:t>
            </a:r>
            <a:r>
              <a:rPr lang="en-US" dirty="0" smtClean="0">
                <a:effectLst/>
              </a:rPr>
              <a:t> on the Document window title bar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 startAt="4"/>
              <a:defRPr/>
            </a:pPr>
            <a:r>
              <a:rPr lang="en-US" dirty="0" smtClean="0">
                <a:effectLst/>
              </a:rPr>
              <a:t>Click the </a:t>
            </a:r>
            <a:r>
              <a:rPr lang="en-US" b="1" dirty="0" smtClean="0">
                <a:effectLst/>
              </a:rPr>
              <a:t>Show Code view button </a:t>
            </a:r>
            <a:r>
              <a:rPr lang="en-US" dirty="0" smtClean="0">
                <a:effectLst/>
              </a:rPr>
              <a:t>on the Document toolbar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 startAt="4"/>
              <a:defRPr/>
            </a:pPr>
            <a:r>
              <a:rPr lang="en-US" dirty="0" smtClean="0">
                <a:effectLst/>
              </a:rPr>
              <a:t>Scroll through the code, click the </a:t>
            </a:r>
            <a:r>
              <a:rPr lang="en-US" b="1" dirty="0" smtClean="0">
                <a:effectLst/>
              </a:rPr>
              <a:t>Show Design view button</a:t>
            </a:r>
            <a:r>
              <a:rPr lang="en-US" dirty="0" smtClean="0">
                <a:effectLst/>
              </a:rPr>
              <a:t> to return to Design view, then, if necessary, scroll to display the top of the page</a:t>
            </a:r>
            <a:endParaRPr lang="en-US" dirty="0" smtClean="0">
              <a:effectLst/>
            </a:endParaRP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Design </a:t>
            </a:r>
            <a:r>
              <a:rPr lang="en-US" dirty="0" smtClean="0">
                <a:solidFill>
                  <a:srgbClr val="00664D"/>
                </a:solidFill>
              </a:rPr>
              <a:t>Matters</a:t>
            </a:r>
            <a:endParaRPr lang="en-US" dirty="0">
              <a:solidFill>
                <a:srgbClr val="0066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8153400" cy="5105400"/>
          </a:xfrm>
        </p:spPr>
        <p:txBody>
          <a:bodyPr/>
          <a:lstStyle/>
          <a:p>
            <a:pPr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  <a:effectLst/>
              </a:rPr>
              <a:t>Opening or creating different document types with Dreamweaver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smtClean="0">
                <a:solidFill>
                  <a:srgbClr val="00664D"/>
                </a:solidFill>
                <a:effectLst/>
              </a:rPr>
              <a:t>HTML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smtClean="0">
                <a:solidFill>
                  <a:srgbClr val="00664D"/>
                </a:solidFill>
                <a:effectLst/>
              </a:rPr>
              <a:t>XML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smtClean="0">
                <a:solidFill>
                  <a:srgbClr val="00664D"/>
                </a:solidFill>
                <a:effectLst/>
              </a:rPr>
              <a:t>Style sheets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smtClean="0">
                <a:solidFill>
                  <a:srgbClr val="00664D"/>
                </a:solidFill>
                <a:effectLst/>
              </a:rPr>
              <a:t>Text files</a:t>
            </a:r>
            <a:endParaRPr lang="en-US" dirty="0" smtClean="0">
              <a:solidFill>
                <a:srgbClr val="00664D"/>
              </a:solidFill>
              <a:effectLst/>
            </a:endParaRP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8131175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/>
              </a:rPr>
              <a:t>Define web design software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Start Adobe Dreamweaver CS6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View the Dreamweaver workspace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Work with views and panels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Open a web page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View web </a:t>
            </a:r>
            <a:r>
              <a:rPr lang="en-US" sz="2800" dirty="0">
                <a:effectLst/>
              </a:rPr>
              <a:t>page </a:t>
            </a:r>
            <a:r>
              <a:rPr lang="en-US" sz="2800" dirty="0" smtClean="0">
                <a:effectLst/>
              </a:rPr>
              <a:t>elements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Get </a:t>
            </a:r>
            <a:r>
              <a:rPr lang="en-US" sz="2800" dirty="0">
                <a:effectLst/>
              </a:rPr>
              <a:t>help</a:t>
            </a:r>
          </a:p>
          <a:p>
            <a:pPr eaLnBrk="1" hangingPunct="1">
              <a:defRPr/>
            </a:pPr>
            <a:r>
              <a:rPr lang="en-US" sz="2800" dirty="0">
                <a:effectLst/>
              </a:rPr>
              <a:t>View a web page in a browser</a:t>
            </a:r>
          </a:p>
          <a:p>
            <a:pPr eaLnBrk="1" hangingPunct="1">
              <a:defRPr/>
            </a:pPr>
            <a:r>
              <a:rPr lang="en-US" sz="2800" dirty="0">
                <a:effectLst/>
              </a:rPr>
              <a:t>Close a web page and exit Dreamweaver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Opening a Web Page</a:t>
            </a:r>
            <a:endParaRPr lang="en-US" dirty="0"/>
          </a:p>
        </p:txBody>
      </p:sp>
      <p:pic>
        <p:nvPicPr>
          <p:cNvPr id="5" name="Picture 4" descr="Screen shot 2012-07-31 at 4.40.3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00201"/>
            <a:ext cx="7086600" cy="4812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00200"/>
            <a:ext cx="26670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Opening a Web Page</a:t>
            </a:r>
            <a:endParaRPr lang="en-US" dirty="0"/>
          </a:p>
        </p:txBody>
      </p:sp>
      <p:pic>
        <p:nvPicPr>
          <p:cNvPr id="6" name="Picture 5" descr="Screen shot 2012-07-31 at 4.41.0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854200"/>
            <a:ext cx="5410200" cy="454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Clues to Use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8153400" cy="38100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  <a:effectLst/>
              </a:rPr>
              <a:t>Displaying and docking panel groups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C00000"/>
                </a:solidFill>
                <a:effectLst/>
              </a:rPr>
              <a:t>You can move panel groups by dragging the panel group title bar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C00000"/>
                </a:solidFill>
                <a:effectLst/>
              </a:rPr>
              <a:t>Dock a panel group by dragging it back to the right side of the screen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C00000"/>
                </a:solidFill>
                <a:effectLst/>
              </a:rPr>
              <a:t>A heavy blue bar indicates the position it will take when you release the mouse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C00000"/>
                </a:solidFill>
                <a:effectLst/>
              </a:rPr>
              <a:t>Position called the </a:t>
            </a:r>
            <a:r>
              <a:rPr lang="en-US" b="1" dirty="0" smtClean="0">
                <a:solidFill>
                  <a:srgbClr val="C00000"/>
                </a:solidFill>
                <a:effectLst/>
              </a:rPr>
              <a:t>drop zone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Viewing Web Page Elements</a:t>
            </a:r>
            <a:endParaRPr lang="en-US" dirty="0"/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371600" y="1594884"/>
            <a:ext cx="36433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000099"/>
              </a:buClr>
              <a:buFontTx/>
              <a:buChar char="•"/>
              <a:defRPr/>
            </a:pPr>
            <a:r>
              <a:rPr lang="en-US" sz="3200" kern="0" dirty="0">
                <a:solidFill>
                  <a:srgbClr val="000099"/>
                </a:solidFill>
                <a:latin typeface="+mn-lt"/>
                <a:cs typeface="+mn-cs"/>
              </a:rPr>
              <a:t>Text</a:t>
            </a:r>
          </a:p>
          <a:p>
            <a:pPr marL="457200" indent="-457200">
              <a:spcBef>
                <a:spcPct val="20000"/>
              </a:spcBef>
              <a:buClr>
                <a:srgbClr val="000099"/>
              </a:buClr>
              <a:buFontTx/>
              <a:buChar char="•"/>
              <a:defRPr/>
            </a:pPr>
            <a:r>
              <a:rPr lang="en-US" sz="3200" kern="0" dirty="0">
                <a:solidFill>
                  <a:srgbClr val="000099"/>
                </a:solidFill>
                <a:latin typeface="+mn-lt"/>
                <a:cs typeface="+mn-cs"/>
              </a:rPr>
              <a:t>Images</a:t>
            </a:r>
          </a:p>
          <a:p>
            <a:pPr marL="457200" indent="-457200">
              <a:spcBef>
                <a:spcPct val="20000"/>
              </a:spcBef>
              <a:buClr>
                <a:srgbClr val="000099"/>
              </a:buClr>
              <a:buFontTx/>
              <a:buChar char="•"/>
              <a:defRPr/>
            </a:pPr>
            <a:r>
              <a:rPr lang="en-US" sz="3200" kern="0" dirty="0">
                <a:solidFill>
                  <a:srgbClr val="000099"/>
                </a:solidFill>
                <a:latin typeface="+mn-lt"/>
                <a:cs typeface="+mn-cs"/>
              </a:rPr>
              <a:t>Hyperlinks</a:t>
            </a:r>
            <a:endParaRPr lang="en-US" sz="3200" kern="0" dirty="0" smtClean="0">
              <a:solidFill>
                <a:srgbClr val="000099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Clr>
                <a:srgbClr val="000099"/>
              </a:buClr>
              <a:buFontTx/>
              <a:buChar char="•"/>
              <a:defRPr/>
            </a:pPr>
            <a:r>
              <a:rPr lang="en-US" sz="3200" kern="0" dirty="0" smtClean="0">
                <a:solidFill>
                  <a:srgbClr val="000099"/>
                </a:solidFill>
              </a:rPr>
              <a:t>Tables</a:t>
            </a:r>
            <a:endParaRPr lang="en-US" sz="3200" kern="0" dirty="0">
              <a:solidFill>
                <a:srgbClr val="000099"/>
              </a:solidFill>
              <a:latin typeface="+mn-lt"/>
              <a:cs typeface="+mn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5181600" y="990600"/>
            <a:ext cx="3575050" cy="5351463"/>
          </a:xfrm>
          <a:prstGeom prst="rect">
            <a:avLst/>
          </a:prstGeom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000099"/>
              </a:buClr>
              <a:defRPr/>
            </a:pPr>
            <a:endParaRPr lang="en-US" sz="3200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spcBef>
                <a:spcPct val="20000"/>
              </a:spcBef>
              <a:buClr>
                <a:srgbClr val="000099"/>
              </a:buClr>
              <a:defRPr/>
            </a:pPr>
            <a:endParaRPr lang="en-US" sz="3200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spcBef>
                <a:spcPct val="20000"/>
              </a:spcBef>
              <a:buClr>
                <a:srgbClr val="000099"/>
              </a:buClr>
              <a:defRPr/>
            </a:pPr>
            <a:endParaRPr lang="en-US" sz="3200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648200" y="1600200"/>
            <a:ext cx="381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000099"/>
              </a:buClr>
              <a:buFontTx/>
              <a:buChar char="•"/>
              <a:defRPr/>
            </a:pPr>
            <a:r>
              <a:rPr lang="en-US" sz="3200" kern="0" dirty="0">
                <a:solidFill>
                  <a:srgbClr val="000099"/>
                </a:solidFill>
                <a:latin typeface="+mn-lt"/>
                <a:cs typeface="+mn-cs"/>
              </a:rPr>
              <a:t>Divs and AP Divs</a:t>
            </a:r>
          </a:p>
          <a:p>
            <a:pPr marL="457200" indent="-457200">
              <a:spcBef>
                <a:spcPct val="20000"/>
              </a:spcBef>
              <a:buClr>
                <a:srgbClr val="000099"/>
              </a:buClr>
              <a:buFontTx/>
              <a:buChar char="•"/>
              <a:defRPr/>
            </a:pPr>
            <a:r>
              <a:rPr lang="en-US" sz="3200" kern="0" dirty="0">
                <a:solidFill>
                  <a:srgbClr val="000099"/>
                </a:solidFill>
                <a:latin typeface="+mn-lt"/>
                <a:cs typeface="+mn-cs"/>
              </a:rPr>
              <a:t>Flash Movies</a:t>
            </a:r>
          </a:p>
          <a:p>
            <a:pPr marL="457200" indent="-457200">
              <a:spcBef>
                <a:spcPct val="20000"/>
              </a:spcBef>
              <a:buClr>
                <a:srgbClr val="000099"/>
              </a:buClr>
              <a:buFontTx/>
              <a:buChar char="•"/>
              <a:defRPr/>
            </a:pPr>
            <a:r>
              <a:rPr lang="en-US" sz="3200" kern="0" dirty="0">
                <a:solidFill>
                  <a:srgbClr val="000099"/>
                </a:solidFill>
                <a:latin typeface="+mn-lt"/>
                <a:cs typeface="+mn-cs"/>
              </a:rPr>
              <a:t>Flash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Viewing Web Page Elements</a:t>
            </a:r>
            <a:endParaRPr lang="en-US" dirty="0"/>
          </a:p>
        </p:txBody>
      </p:sp>
      <p:pic>
        <p:nvPicPr>
          <p:cNvPr id="5" name="Picture 4" descr="Screen shot 2012-07-31 at 4.42.1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600200"/>
            <a:ext cx="7889952" cy="4892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Viewing web Page Elements</a:t>
            </a:r>
            <a:endParaRPr lang="en-US" dirty="0"/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7-31 at 4.42.5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600200"/>
            <a:ext cx="8153400" cy="1870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Getting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862" y="1447800"/>
            <a:ext cx="8085138" cy="4953000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dirty="0" smtClean="0">
                <a:effectLst/>
              </a:rPr>
              <a:t>Click </a:t>
            </a:r>
            <a:r>
              <a:rPr lang="en-US" b="1" dirty="0" smtClean="0">
                <a:effectLst/>
              </a:rPr>
              <a:t>Help</a:t>
            </a:r>
            <a:r>
              <a:rPr lang="en-US" dirty="0" smtClean="0">
                <a:effectLst/>
              </a:rPr>
              <a:t> on the Menu bar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dirty="0" smtClean="0">
                <a:effectLst/>
              </a:rPr>
              <a:t>Click </a:t>
            </a:r>
            <a:r>
              <a:rPr lang="en-US" b="1" dirty="0" smtClean="0">
                <a:effectLst/>
              </a:rPr>
              <a:t>Dreamweaver Help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 smtClean="0">
                <a:effectLst/>
              </a:rPr>
              <a:t>Type </a:t>
            </a:r>
            <a:r>
              <a:rPr lang="en-US" b="1" dirty="0" smtClean="0">
                <a:effectLst/>
              </a:rPr>
              <a:t>“workspace switcher” </a:t>
            </a:r>
            <a:r>
              <a:rPr lang="en-US" dirty="0" smtClean="0">
                <a:effectLst/>
              </a:rPr>
              <a:t>in the search box, click the </a:t>
            </a:r>
            <a:r>
              <a:rPr lang="en-US" b="1" dirty="0" smtClean="0">
                <a:effectLst/>
              </a:rPr>
              <a:t>drop-down menu</a:t>
            </a:r>
            <a:r>
              <a:rPr lang="en-US" dirty="0" smtClean="0">
                <a:effectLst/>
              </a:rPr>
              <a:t>, click Dreamweaver if necessary, then press </a:t>
            </a:r>
            <a:r>
              <a:rPr lang="en-US" b="1" dirty="0" smtClean="0">
                <a:effectLst/>
              </a:rPr>
              <a:t>[Enter]</a:t>
            </a:r>
            <a:endParaRPr lang="en-US" dirty="0" smtClean="0">
              <a:effectLst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en-US" dirty="0" smtClean="0">
                <a:effectLst/>
              </a:rPr>
              <a:t>Click the option button next to “Only Adobe content</a:t>
            </a:r>
            <a:r>
              <a:rPr lang="en-US" dirty="0" smtClean="0">
                <a:effectLst/>
              </a:rPr>
              <a:t>”</a:t>
            </a:r>
          </a:p>
          <a:p>
            <a:pPr marL="514350" indent="-514350">
              <a:buFontTx/>
              <a:buAutoNum type="arabicPeriod" startAt="5"/>
              <a:defRPr/>
            </a:pPr>
            <a:r>
              <a:rPr lang="en-US" dirty="0"/>
              <a:t>Click one of the links listed</a:t>
            </a:r>
          </a:p>
          <a:p>
            <a:pPr marL="514350" indent="-514350">
              <a:buFontTx/>
              <a:buAutoNum type="arabicPeriod" startAt="5"/>
              <a:defRPr/>
            </a:pPr>
            <a:r>
              <a:rPr lang="en-US" dirty="0"/>
              <a:t>Scroll through and read some of the information, then close the Dreamweaver Help window</a:t>
            </a:r>
          </a:p>
          <a:p>
            <a:pPr marL="514350" indent="-514350">
              <a:buFontTx/>
              <a:buAutoNum type="arabicPeriod"/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  <a:defRPr/>
            </a:pPr>
            <a:endParaRPr lang="en-US" dirty="0" smtClean="0">
              <a:effectLst/>
            </a:endParaRP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Getting Help</a:t>
            </a:r>
            <a:endParaRPr lang="en-US" dirty="0"/>
          </a:p>
        </p:txBody>
      </p:sp>
      <p:pic>
        <p:nvPicPr>
          <p:cNvPr id="5" name="Picture 4" descr="Screen shot 2012-07-31 at 4.45.0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600200"/>
            <a:ext cx="7416378" cy="473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Getting Help</a:t>
            </a:r>
            <a:endParaRPr lang="en-US" dirty="0"/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7-31 at 4.45.2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00" y="1600200"/>
            <a:ext cx="7327900" cy="2973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Getting Help</a:t>
            </a:r>
            <a:endParaRPr lang="en-US" dirty="0"/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7-31 at 4.45.4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600200"/>
            <a:ext cx="5638800" cy="374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755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Defining Web Design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825" y="1219200"/>
            <a:ext cx="8131175" cy="449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Using Dreamweaver, you can: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Create web pages or websites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Add text, images, tables, media files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Display web pages as they will appear to users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Use the Property inspector to view and edit page elements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Manage web sites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Viewing a Web Page in a 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825" y="1600200"/>
            <a:ext cx="7521575" cy="4495800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dirty="0" smtClean="0">
                <a:effectLst/>
              </a:rPr>
              <a:t>in Design view, click the </a:t>
            </a:r>
            <a:r>
              <a:rPr lang="en-US" b="1" dirty="0" smtClean="0">
                <a:effectLst/>
              </a:rPr>
              <a:t>Maximize button </a:t>
            </a:r>
            <a:r>
              <a:rPr lang="en-US" dirty="0" smtClean="0">
                <a:effectLst/>
              </a:rPr>
              <a:t>(Win) or (Mac) on the Menu bar, then click the </a:t>
            </a:r>
            <a:r>
              <a:rPr lang="en-US" b="1" dirty="0" smtClean="0">
                <a:effectLst/>
              </a:rPr>
              <a:t>Window size pop-up menu </a:t>
            </a:r>
            <a:r>
              <a:rPr lang="en-US" dirty="0" smtClean="0">
                <a:effectLst/>
              </a:rPr>
              <a:t>on the right side of the status bar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dirty="0" smtClean="0">
                <a:effectLst/>
              </a:rPr>
              <a:t>Click </a:t>
            </a:r>
            <a:r>
              <a:rPr lang="en-US" b="1" dirty="0" smtClean="0">
                <a:effectLst/>
              </a:rPr>
              <a:t>1000× 620 (1024 × 768, Maximized)</a:t>
            </a:r>
            <a:endParaRPr lang="en-US" dirty="0" smtClean="0">
              <a:effectLst/>
            </a:endParaRP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dirty="0" smtClean="0">
                <a:effectLst/>
              </a:rPr>
              <a:t>Click the </a:t>
            </a:r>
            <a:r>
              <a:rPr lang="en-US" b="1" dirty="0" smtClean="0">
                <a:effectLst/>
              </a:rPr>
              <a:t>Preview/Debug in Browser button</a:t>
            </a:r>
            <a:r>
              <a:rPr lang="en-US" dirty="0" smtClean="0">
                <a:effectLst/>
              </a:rPr>
              <a:t> on the Document toolbar, then click </a:t>
            </a:r>
            <a:r>
              <a:rPr lang="en-US" b="1" dirty="0" smtClean="0">
                <a:effectLst/>
              </a:rPr>
              <a:t>Preview in [browser </a:t>
            </a:r>
            <a:r>
              <a:rPr lang="en-US" b="1" dirty="0" smtClean="0">
                <a:effectLst/>
              </a:rPr>
              <a:t>name]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/>
              <a:t>File</a:t>
            </a:r>
            <a:r>
              <a:rPr lang="en-US" dirty="0"/>
              <a:t> on the browser menu bar, then click </a:t>
            </a:r>
            <a:r>
              <a:rPr lang="en-US" b="1" dirty="0"/>
              <a:t>Print</a:t>
            </a:r>
            <a:endParaRPr lang="en-US" dirty="0"/>
          </a:p>
          <a:p>
            <a:pPr marL="514350" indent="-514350" eaLnBrk="1" hangingPunct="1">
              <a:lnSpc>
                <a:spcPct val="80000"/>
              </a:lnSpc>
              <a:buFontTx/>
              <a:buAutoNum type="arabicPeriod" startAt="5"/>
              <a:defRPr/>
            </a:pPr>
            <a:r>
              <a:rPr lang="en-US" dirty="0"/>
              <a:t>Click </a:t>
            </a:r>
            <a:r>
              <a:rPr lang="en-US" b="1" dirty="0"/>
              <a:t>Print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b="1" dirty="0" smtClean="0">
              <a:effectLst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Viewing a Web Page in a Browser Window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7-31 at 4.47.1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1625600"/>
            <a:ext cx="7899400" cy="447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Viewing a Web Page in a Browser Window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6" name="Picture 5" descr="Screen shot 2012-07-31 at 4.48.0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354" y="1600200"/>
            <a:ext cx="8040446" cy="2184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Viewing a Web Page in a Browser Window</a:t>
            </a:r>
            <a:endParaRPr lang="en-US" sz="2800" dirty="0"/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7-31 at 4.47.4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600200"/>
            <a:ext cx="7880350" cy="3236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Closing a Web Page and Exiting Dreamweaver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825" y="1600200"/>
            <a:ext cx="7521575" cy="4495800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dirty="0" smtClean="0">
                <a:effectLst/>
              </a:rPr>
              <a:t>In the browser, click </a:t>
            </a:r>
            <a:r>
              <a:rPr lang="en-US" b="1" dirty="0" smtClean="0">
                <a:effectLst/>
              </a:rPr>
              <a:t>File </a:t>
            </a:r>
            <a:r>
              <a:rPr lang="en-US" dirty="0" smtClean="0">
                <a:effectLst/>
              </a:rPr>
              <a:t>on the Menu bar, then click </a:t>
            </a:r>
            <a:r>
              <a:rPr lang="en-US" b="1" dirty="0" smtClean="0">
                <a:effectLst/>
              </a:rPr>
              <a:t>Exit </a:t>
            </a:r>
            <a:r>
              <a:rPr lang="en-US" dirty="0" smtClean="0">
                <a:effectLst/>
              </a:rPr>
              <a:t>(Win), or click </a:t>
            </a:r>
            <a:r>
              <a:rPr lang="en-US" b="1" dirty="0" smtClean="0">
                <a:effectLst/>
              </a:rPr>
              <a:t>[Browser name] </a:t>
            </a:r>
            <a:r>
              <a:rPr lang="en-US" dirty="0" smtClean="0">
                <a:effectLst/>
              </a:rPr>
              <a:t>on the Menu bar, then click </a:t>
            </a:r>
            <a:r>
              <a:rPr lang="en-US" b="1" dirty="0" smtClean="0">
                <a:effectLst/>
              </a:rPr>
              <a:t>Quit [Browser name] </a:t>
            </a:r>
            <a:r>
              <a:rPr lang="en-US" dirty="0" smtClean="0">
                <a:effectLst/>
              </a:rPr>
              <a:t>(Mac)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dirty="0" smtClean="0">
                <a:effectLst/>
              </a:rPr>
              <a:t>In the Dreamweaver workspace, click </a:t>
            </a:r>
            <a:r>
              <a:rPr lang="en-US" b="1" dirty="0" smtClean="0">
                <a:effectLst/>
              </a:rPr>
              <a:t>File</a:t>
            </a:r>
            <a:r>
              <a:rPr lang="en-US" dirty="0" smtClean="0">
                <a:effectLst/>
              </a:rPr>
              <a:t> on the Application bar, then click </a:t>
            </a:r>
            <a:r>
              <a:rPr lang="en-US" b="1" dirty="0" smtClean="0">
                <a:effectLst/>
              </a:rPr>
              <a:t>Exit</a:t>
            </a:r>
            <a:r>
              <a:rPr lang="en-US" dirty="0" smtClean="0">
                <a:effectLst/>
              </a:rPr>
              <a:t> (Win) or click </a:t>
            </a:r>
            <a:r>
              <a:rPr lang="en-US" b="1" dirty="0" smtClean="0">
                <a:effectLst/>
              </a:rPr>
              <a:t>Dreamweaver</a:t>
            </a:r>
            <a:r>
              <a:rPr lang="en-US" dirty="0" smtClean="0">
                <a:effectLst/>
              </a:rPr>
              <a:t> on the Menu bar, then click </a:t>
            </a:r>
            <a:r>
              <a:rPr lang="en-US" b="1" dirty="0" smtClean="0">
                <a:effectLst/>
              </a:rPr>
              <a:t>Quit Dreamweaver </a:t>
            </a:r>
            <a:r>
              <a:rPr lang="en-US" dirty="0" smtClean="0">
                <a:effectLst/>
              </a:rPr>
              <a:t>(Mac)</a:t>
            </a: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Clues to Use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8153400" cy="37338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  <a:effectLst/>
              </a:rPr>
              <a:t>Saving and closing Dreamweaver files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C00000"/>
                </a:solidFill>
                <a:effectLst/>
              </a:rPr>
              <a:t>Save files frequently as you work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C00000"/>
                </a:solidFill>
                <a:effectLst/>
              </a:rPr>
              <a:t>Filename is “Untitled” until you save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C00000"/>
                </a:solidFill>
                <a:effectLst/>
              </a:rPr>
              <a:t>An asterisk appears next to the file name in Dreamweaver if you have unsaved changes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Design </a:t>
            </a:r>
            <a:r>
              <a:rPr lang="en-US" dirty="0" smtClean="0">
                <a:solidFill>
                  <a:srgbClr val="00664D"/>
                </a:solidFill>
              </a:rPr>
              <a:t>Matters</a:t>
            </a:r>
            <a:endParaRPr lang="en-US" dirty="0">
              <a:solidFill>
                <a:srgbClr val="0066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8153400" cy="5105400"/>
          </a:xfrm>
        </p:spPr>
        <p:txBody>
          <a:bodyPr/>
          <a:lstStyle/>
          <a:p>
            <a:pPr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You should have a design plan in place for tablet sizes and mobile phone sizes in both portrait and landscape modes</a:t>
            </a:r>
          </a:p>
          <a:p>
            <a:pPr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Gestures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are interactions with a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touchscreen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, usually with a combination of fingers and a thumb</a:t>
            </a:r>
          </a:p>
          <a:p>
            <a:pPr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Dreamweaver can help you develop a design plan for multiple window sizes with the new Fluid Grid Layout, a system for designing an adaptive website based on a single fluid grid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8153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Define web design software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Start Adobe Dreamweaver CS6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View the Dreamweaver workspace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Work with views and panels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Open a web page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View web page elements</a:t>
            </a:r>
          </a:p>
          <a:p>
            <a:pPr eaLnBrk="1" hangingPunct="1">
              <a:defRPr/>
            </a:pPr>
            <a:r>
              <a:rPr lang="en-US" dirty="0">
                <a:effectLst/>
              </a:rPr>
              <a:t>Get help</a:t>
            </a:r>
          </a:p>
          <a:p>
            <a:pPr eaLnBrk="1" hangingPunct="1">
              <a:defRPr/>
            </a:pPr>
            <a:r>
              <a:rPr lang="en-US" dirty="0">
                <a:effectLst/>
              </a:rPr>
              <a:t>View a web page in a browser</a:t>
            </a:r>
          </a:p>
          <a:p>
            <a:pPr eaLnBrk="1" hangingPunct="1">
              <a:defRPr/>
            </a:pPr>
            <a:r>
              <a:rPr lang="en-US" dirty="0">
                <a:effectLst/>
              </a:rPr>
              <a:t>Close a web page and exit </a:t>
            </a:r>
            <a:r>
              <a:rPr lang="en-US" dirty="0" smtClean="0">
                <a:effectLst/>
              </a:rPr>
              <a:t>Dreamweaver</a:t>
            </a:r>
            <a:endParaRPr lang="en-US" dirty="0">
              <a:effectLst/>
            </a:endParaRPr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Defining Web Design Software</a:t>
            </a:r>
            <a:endParaRPr lang="en-US" dirty="0"/>
          </a:p>
        </p:txBody>
      </p:sp>
      <p:pic>
        <p:nvPicPr>
          <p:cNvPr id="6" name="Content Placeholder 5" descr="Screen shot 2012-07-31 at 4.29.03 PM.png"/>
          <p:cNvPicPr>
            <a:picLocks noGrp="1" noChangeAspect="1"/>
          </p:cNvPicPr>
          <p:nvPr>
            <p:ph idx="1"/>
          </p:nvPr>
        </p:nvPicPr>
        <p:blipFill>
          <a:blip r:embed="rId3"/>
          <a:srcRect t="-4752" b="-4752"/>
          <a:stretch>
            <a:fillRect/>
          </a:stretch>
        </p:blipFill>
        <p:spPr>
          <a:xfrm>
            <a:off x="1295400" y="1600200"/>
            <a:ext cx="7521575" cy="4495800"/>
          </a:xfrm>
        </p:spPr>
      </p:pic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Defining Web Design Software</a:t>
            </a:r>
            <a:endParaRPr lang="en-US" dirty="0"/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7-31 at 4.29.5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00" y="1600452"/>
            <a:ext cx="7835900" cy="2819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438" y="6350"/>
            <a:ext cx="8183562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Starting Adobe Dreamweaver CS6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521575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Windows</a:t>
            </a:r>
          </a:p>
          <a:p>
            <a:pPr marL="1139825" lvl="1" indent="-514350" eaLnBrk="1" hangingPunct="1">
              <a:buFontTx/>
              <a:buAutoNum type="arabicPeriod"/>
              <a:defRPr/>
            </a:pPr>
            <a:r>
              <a:rPr lang="en-US" dirty="0" smtClean="0">
                <a:effectLst/>
              </a:rPr>
              <a:t>Click the </a:t>
            </a:r>
            <a:r>
              <a:rPr lang="en-US" b="1" dirty="0" smtClean="0">
                <a:effectLst/>
              </a:rPr>
              <a:t>Start button </a:t>
            </a:r>
            <a:r>
              <a:rPr lang="en-US" dirty="0" smtClean="0">
                <a:effectLst/>
              </a:rPr>
              <a:t>on the taskbar</a:t>
            </a:r>
          </a:p>
          <a:p>
            <a:pPr marL="1139825" lvl="1" indent="-514350" eaLnBrk="1" hangingPunct="1">
              <a:buFontTx/>
              <a:buAutoNum type="arabicPeriod"/>
              <a:defRPr/>
            </a:pPr>
            <a:r>
              <a:rPr lang="en-US" dirty="0" smtClean="0">
                <a:effectLst/>
              </a:rPr>
              <a:t>Point to </a:t>
            </a:r>
            <a:r>
              <a:rPr lang="en-US" b="1" dirty="0" smtClean="0">
                <a:effectLst/>
              </a:rPr>
              <a:t>All Programs</a:t>
            </a:r>
            <a:r>
              <a:rPr lang="en-US" dirty="0" smtClean="0">
                <a:effectLst/>
              </a:rPr>
              <a:t>, click </a:t>
            </a:r>
            <a:r>
              <a:rPr lang="en-US" b="1" dirty="0" smtClean="0">
                <a:effectLst/>
              </a:rPr>
              <a:t>Adobe Web Premium CS6</a:t>
            </a:r>
            <a:r>
              <a:rPr lang="en-US" dirty="0" smtClean="0">
                <a:effectLst/>
              </a:rPr>
              <a:t> or </a:t>
            </a:r>
            <a:r>
              <a:rPr lang="en-US" b="1" dirty="0" smtClean="0">
                <a:effectLst/>
              </a:rPr>
              <a:t>Adobe Design Premium CS6</a:t>
            </a:r>
            <a:r>
              <a:rPr lang="en-US" dirty="0" smtClean="0">
                <a:effectLst/>
              </a:rPr>
              <a:t>, then click </a:t>
            </a:r>
            <a:r>
              <a:rPr lang="en-US" b="1" dirty="0" smtClean="0">
                <a:effectLst/>
              </a:rPr>
              <a:t>Adobe Dreamweaver CS6</a:t>
            </a:r>
          </a:p>
          <a:p>
            <a:pPr marL="1139825" lvl="1" indent="-514350" eaLnBrk="1" hangingPunct="1">
              <a:buFontTx/>
              <a:buAutoNum type="arabicPeriod"/>
              <a:defRPr/>
            </a:pPr>
            <a:r>
              <a:rPr lang="en-US" dirty="0" smtClean="0">
                <a:effectLst/>
              </a:rPr>
              <a:t>Click </a:t>
            </a:r>
            <a:r>
              <a:rPr lang="en-US" b="1" dirty="0" smtClean="0">
                <a:effectLst/>
              </a:rPr>
              <a:t>HTML </a:t>
            </a:r>
            <a:r>
              <a:rPr lang="en-US" dirty="0" smtClean="0">
                <a:effectLst/>
              </a:rPr>
              <a:t>in the Create New column on the Dreamweaver Welcome Screen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438" y="6350"/>
            <a:ext cx="8183562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Starting Adobe Dreamweaver CS6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825" y="1600200"/>
            <a:ext cx="7521575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Mac</a:t>
            </a:r>
          </a:p>
          <a:p>
            <a:pPr marL="1139825" lvl="1" indent="-514350" eaLnBrk="1" hangingPunct="1">
              <a:buFontTx/>
              <a:buAutoNum type="arabicPeriod"/>
              <a:defRPr/>
            </a:pPr>
            <a:r>
              <a:rPr lang="en-US" dirty="0" smtClean="0">
                <a:effectLst/>
              </a:rPr>
              <a:t>Click </a:t>
            </a:r>
            <a:r>
              <a:rPr lang="en-US" b="1" dirty="0" smtClean="0">
                <a:effectLst/>
              </a:rPr>
              <a:t>Finder</a:t>
            </a:r>
            <a:r>
              <a:rPr lang="en-US" dirty="0" smtClean="0">
                <a:effectLst/>
              </a:rPr>
              <a:t> in the dock, then click </a:t>
            </a:r>
            <a:r>
              <a:rPr lang="en-US" b="1" dirty="0" smtClean="0">
                <a:effectLst/>
              </a:rPr>
              <a:t>Applications</a:t>
            </a:r>
          </a:p>
          <a:p>
            <a:pPr marL="1139825" lvl="1" indent="-514350" eaLnBrk="1" hangingPunct="1">
              <a:buFontTx/>
              <a:buAutoNum type="arabicPeriod"/>
              <a:defRPr/>
            </a:pPr>
            <a:r>
              <a:rPr lang="en-US" dirty="0" smtClean="0">
                <a:effectLst/>
              </a:rPr>
              <a:t>Click the </a:t>
            </a:r>
            <a:r>
              <a:rPr lang="en-US" b="1" dirty="0" smtClean="0">
                <a:effectLst/>
              </a:rPr>
              <a:t>Adobe Dreamweaver CS6 </a:t>
            </a:r>
            <a:r>
              <a:rPr lang="en-US" dirty="0" smtClean="0">
                <a:effectLst/>
              </a:rPr>
              <a:t>folder, then double-click the </a:t>
            </a:r>
            <a:r>
              <a:rPr lang="en-US" b="1" dirty="0" smtClean="0">
                <a:effectLst/>
              </a:rPr>
              <a:t>Dreamweaver CS6 program</a:t>
            </a:r>
          </a:p>
          <a:p>
            <a:pPr marL="1139825" lvl="1" indent="-514350" eaLnBrk="1" hangingPunct="1">
              <a:buFontTx/>
              <a:buAutoNum type="arabicPeriod"/>
              <a:defRPr/>
            </a:pPr>
            <a:r>
              <a:rPr lang="en-US" dirty="0" smtClean="0">
                <a:effectLst/>
              </a:rPr>
              <a:t>Click </a:t>
            </a:r>
            <a:r>
              <a:rPr lang="en-US" b="1" dirty="0" smtClean="0">
                <a:effectLst/>
              </a:rPr>
              <a:t>HTML</a:t>
            </a:r>
            <a:r>
              <a:rPr lang="en-US" dirty="0" smtClean="0">
                <a:effectLst/>
              </a:rPr>
              <a:t> in the Create New column on the Dreamweaver Welcome Screen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4" name="Picture 3" descr="Screen shot 2012-07-31 at 4.31.0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600200"/>
            <a:ext cx="6781800" cy="492714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60438" y="6350"/>
            <a:ext cx="8183562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Starting Adobe Dreamweaver CS6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6858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Clues to Use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825" y="1600200"/>
            <a:ext cx="7521575" cy="44958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  <a:effectLst/>
              </a:rPr>
              <a:t>Using Dreamweaver layouts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C00000"/>
                </a:solidFill>
                <a:effectLst/>
              </a:rPr>
              <a:t>Designer layout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C00000"/>
                </a:solidFill>
                <a:effectLst/>
              </a:rPr>
              <a:t>Panels docked on right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C00000"/>
                </a:solidFill>
                <a:effectLst/>
              </a:rPr>
              <a:t>Coder layout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C00000"/>
                </a:solidFill>
                <a:effectLst/>
              </a:rPr>
              <a:t>Panels docked on left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C00000"/>
                </a:solidFill>
                <a:effectLst/>
              </a:rPr>
              <a:t>Dual Screen layout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C00000"/>
                </a:solidFill>
                <a:effectLst/>
              </a:rPr>
              <a:t>Use with two monitors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  <a:effectLst/>
              </a:rPr>
              <a:t>Change the workspace layout by using Workspace switcher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2358</TotalTime>
  <Words>1255</Words>
  <Application>Microsoft Office PowerPoint</Application>
  <PresentationFormat>On-screen Show (4:3)</PresentationFormat>
  <Paragraphs>209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1_PPT Template</vt:lpstr>
      <vt:lpstr>PowerPoint Presentation</vt:lpstr>
      <vt:lpstr>Unit Objectives</vt:lpstr>
      <vt:lpstr>Defining Web Design Software</vt:lpstr>
      <vt:lpstr>Defining Web Design Software</vt:lpstr>
      <vt:lpstr>Defining Web Design Software</vt:lpstr>
      <vt:lpstr>Starting Adobe Dreamweaver CS6</vt:lpstr>
      <vt:lpstr>Starting Adobe Dreamweaver CS6</vt:lpstr>
      <vt:lpstr>Starting Adobe Dreamweaver CS6</vt:lpstr>
      <vt:lpstr>Clues to Use</vt:lpstr>
      <vt:lpstr>Viewing the Dreamweaver Workspace</vt:lpstr>
      <vt:lpstr>Viewing the Dreamweaver Workspace</vt:lpstr>
      <vt:lpstr>Working with Views and Panels</vt:lpstr>
      <vt:lpstr>Working with Views and Panels</vt:lpstr>
      <vt:lpstr>Working with Views and Panels</vt:lpstr>
      <vt:lpstr>Working with Views and Panels</vt:lpstr>
      <vt:lpstr>Clues to Use</vt:lpstr>
      <vt:lpstr>Opening a Web Page</vt:lpstr>
      <vt:lpstr>Opening a web Page</vt:lpstr>
      <vt:lpstr>Design Matters</vt:lpstr>
      <vt:lpstr>Opening a Web Page</vt:lpstr>
      <vt:lpstr>Opening a Web Page</vt:lpstr>
      <vt:lpstr>Clues to Use</vt:lpstr>
      <vt:lpstr>Viewing Web Page Elements</vt:lpstr>
      <vt:lpstr>Viewing Web Page Elements</vt:lpstr>
      <vt:lpstr>Viewing web Page Elements</vt:lpstr>
      <vt:lpstr>Getting Help</vt:lpstr>
      <vt:lpstr>Getting Help</vt:lpstr>
      <vt:lpstr>Getting Help</vt:lpstr>
      <vt:lpstr>Getting Help</vt:lpstr>
      <vt:lpstr>Viewing a Web Page in a Browser</vt:lpstr>
      <vt:lpstr>Viewing a Web Page in a Browser Window</vt:lpstr>
      <vt:lpstr>Viewing a Web Page in a Browser Window</vt:lpstr>
      <vt:lpstr>Viewing a Web Page in a Browser Window</vt:lpstr>
      <vt:lpstr>Closing a Web Page and Exiting Dreamweaver</vt:lpstr>
      <vt:lpstr>Clues to Use</vt:lpstr>
      <vt:lpstr>Design Matters</vt:lpstr>
      <vt:lpstr>Unit Summary</vt:lpstr>
    </vt:vector>
  </TitlesOfParts>
  <Company>Course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Adobe Dreamweaver CS5 - Illustrated</dc:title>
  <dc:creator/>
  <cp:lastModifiedBy>Windows User</cp:lastModifiedBy>
  <cp:revision>106</cp:revision>
  <dcterms:created xsi:type="dcterms:W3CDTF">2012-07-31T15:39:08Z</dcterms:created>
  <dcterms:modified xsi:type="dcterms:W3CDTF">2012-09-14T19:01:32Z</dcterms:modified>
</cp:coreProperties>
</file>